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36" r:id="rId2"/>
    <p:sldId id="4449" r:id="rId3"/>
    <p:sldId id="4457" r:id="rId4"/>
    <p:sldId id="4437" r:id="rId5"/>
    <p:sldId id="4438" r:id="rId6"/>
    <p:sldId id="4452" r:id="rId7"/>
    <p:sldId id="4440" r:id="rId8"/>
    <p:sldId id="4453" r:id="rId9"/>
    <p:sldId id="4441" r:id="rId10"/>
    <p:sldId id="4456" r:id="rId11"/>
    <p:sldId id="4455" r:id="rId12"/>
    <p:sldId id="4442" r:id="rId13"/>
    <p:sldId id="4444" r:id="rId14"/>
    <p:sldId id="4443" r:id="rId15"/>
    <p:sldId id="4458" r:id="rId16"/>
    <p:sldId id="2147474939" r:id="rId17"/>
    <p:sldId id="4445" r:id="rId18"/>
    <p:sldId id="4459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BF1E4-945A-4690-8492-5A1C79F5B16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3FA5E-F989-4DD0-A3D2-F9CCCE6D992A}">
      <dgm:prSet/>
      <dgm:spPr/>
      <dgm:t>
        <a:bodyPr/>
        <a:lstStyle/>
        <a:p>
          <a:r>
            <a:rPr lang="en-GB"/>
            <a:t>Situation</a:t>
          </a:r>
          <a:endParaRPr lang="en-US"/>
        </a:p>
      </dgm:t>
    </dgm:pt>
    <dgm:pt modelId="{E92011D4-097B-4C95-BC98-2B9A524C2838}" type="parTrans" cxnId="{65DF7560-BCE8-45EE-937E-E74446A2DBD8}">
      <dgm:prSet/>
      <dgm:spPr/>
      <dgm:t>
        <a:bodyPr/>
        <a:lstStyle/>
        <a:p>
          <a:endParaRPr lang="en-US"/>
        </a:p>
      </dgm:t>
    </dgm:pt>
    <dgm:pt modelId="{7DD2E2F1-7631-461F-8267-B18924761947}" type="sibTrans" cxnId="{65DF7560-BCE8-45EE-937E-E74446A2DBD8}">
      <dgm:prSet/>
      <dgm:spPr/>
      <dgm:t>
        <a:bodyPr/>
        <a:lstStyle/>
        <a:p>
          <a:endParaRPr lang="en-US"/>
        </a:p>
      </dgm:t>
    </dgm:pt>
    <dgm:pt modelId="{A62CBBB6-114E-415B-94E4-4246606AAB1B}">
      <dgm:prSet/>
      <dgm:spPr/>
      <dgm:t>
        <a:bodyPr/>
        <a:lstStyle/>
        <a:p>
          <a:r>
            <a:rPr lang="en-GB"/>
            <a:t>Currently no auditable, industry wide implemented mechanism to report &amp; measure CO2 footprint of our Logistics Supply Chain</a:t>
          </a:r>
          <a:endParaRPr lang="en-US"/>
        </a:p>
      </dgm:t>
    </dgm:pt>
    <dgm:pt modelId="{A6B81012-47BE-457E-BA6C-1E2F0B8F6613}" type="parTrans" cxnId="{8FE738E6-5220-49A3-B2D1-F7914B359EE0}">
      <dgm:prSet/>
      <dgm:spPr/>
      <dgm:t>
        <a:bodyPr/>
        <a:lstStyle/>
        <a:p>
          <a:endParaRPr lang="en-US"/>
        </a:p>
      </dgm:t>
    </dgm:pt>
    <dgm:pt modelId="{EE6C927B-8662-46D8-A869-D25069F94202}" type="sibTrans" cxnId="{8FE738E6-5220-49A3-B2D1-F7914B359EE0}">
      <dgm:prSet/>
      <dgm:spPr/>
      <dgm:t>
        <a:bodyPr/>
        <a:lstStyle/>
        <a:p>
          <a:endParaRPr lang="en-US"/>
        </a:p>
      </dgm:t>
    </dgm:pt>
    <dgm:pt modelId="{BF3E6ED8-DEF5-45FD-916B-67AEFA1B076D}">
      <dgm:prSet/>
      <dgm:spPr/>
      <dgm:t>
        <a:bodyPr/>
        <a:lstStyle/>
        <a:p>
          <a:r>
            <a:rPr lang="en-GB"/>
            <a:t>Complication</a:t>
          </a:r>
          <a:endParaRPr lang="en-US"/>
        </a:p>
      </dgm:t>
    </dgm:pt>
    <dgm:pt modelId="{470C06D0-8367-49A5-89F3-7E20BF627485}" type="parTrans" cxnId="{AFC5C32B-2D16-45BF-B38C-54E46D7AEB11}">
      <dgm:prSet/>
      <dgm:spPr/>
      <dgm:t>
        <a:bodyPr/>
        <a:lstStyle/>
        <a:p>
          <a:endParaRPr lang="en-US"/>
        </a:p>
      </dgm:t>
    </dgm:pt>
    <dgm:pt modelId="{FFF360C4-E593-479D-8F89-87B31E63D857}" type="sibTrans" cxnId="{AFC5C32B-2D16-45BF-B38C-54E46D7AEB11}">
      <dgm:prSet/>
      <dgm:spPr/>
      <dgm:t>
        <a:bodyPr/>
        <a:lstStyle/>
        <a:p>
          <a:endParaRPr lang="en-US"/>
        </a:p>
      </dgm:t>
    </dgm:pt>
    <dgm:pt modelId="{238539A8-4D4A-46D1-A326-7DC4C7906C80}">
      <dgm:prSet/>
      <dgm:spPr/>
      <dgm:t>
        <a:bodyPr/>
        <a:lstStyle/>
        <a:p>
          <a:r>
            <a:rPr lang="en-GB"/>
            <a:t>No effective mechanism to track progress &amp; performance of suppliers </a:t>
          </a:r>
          <a:endParaRPr lang="en-US"/>
        </a:p>
      </dgm:t>
    </dgm:pt>
    <dgm:pt modelId="{76119D73-A3EE-4906-93ED-78FF08FC9334}" type="parTrans" cxnId="{DC66ECC2-5D37-4715-9402-CB6684D56E20}">
      <dgm:prSet/>
      <dgm:spPr/>
      <dgm:t>
        <a:bodyPr/>
        <a:lstStyle/>
        <a:p>
          <a:endParaRPr lang="en-US"/>
        </a:p>
      </dgm:t>
    </dgm:pt>
    <dgm:pt modelId="{6F580A45-9C92-47C2-B00B-06108AB78660}" type="sibTrans" cxnId="{DC66ECC2-5D37-4715-9402-CB6684D56E20}">
      <dgm:prSet/>
      <dgm:spPr/>
      <dgm:t>
        <a:bodyPr/>
        <a:lstStyle/>
        <a:p>
          <a:endParaRPr lang="en-US"/>
        </a:p>
      </dgm:t>
    </dgm:pt>
    <dgm:pt modelId="{5049E5FF-79C7-4583-BEE5-665BDCFC9157}">
      <dgm:prSet/>
      <dgm:spPr/>
      <dgm:t>
        <a:bodyPr/>
        <a:lstStyle/>
        <a:p>
          <a:r>
            <a:rPr lang="en-GB"/>
            <a:t>Question:</a:t>
          </a:r>
          <a:endParaRPr lang="en-US"/>
        </a:p>
      </dgm:t>
    </dgm:pt>
    <dgm:pt modelId="{82D117E1-520B-4B8F-A548-77D66D0CD22E}" type="parTrans" cxnId="{29EDA321-FE8C-4F05-9C82-B32AD8372155}">
      <dgm:prSet/>
      <dgm:spPr/>
      <dgm:t>
        <a:bodyPr/>
        <a:lstStyle/>
        <a:p>
          <a:endParaRPr lang="en-US"/>
        </a:p>
      </dgm:t>
    </dgm:pt>
    <dgm:pt modelId="{ABF21043-EC1F-4D0E-8E7E-B39FB23A636B}" type="sibTrans" cxnId="{29EDA321-FE8C-4F05-9C82-B32AD8372155}">
      <dgm:prSet/>
      <dgm:spPr/>
      <dgm:t>
        <a:bodyPr/>
        <a:lstStyle/>
        <a:p>
          <a:endParaRPr lang="en-US"/>
        </a:p>
      </dgm:t>
    </dgm:pt>
    <dgm:pt modelId="{36D69299-600B-4413-8B47-856277957198}">
      <dgm:prSet/>
      <dgm:spPr/>
      <dgm:t>
        <a:bodyPr/>
        <a:lstStyle/>
        <a:p>
          <a:r>
            <a:rPr lang="en-GB"/>
            <a:t>Will ECTA design &amp; implement such a mechanism or wait on their customers to develop a solution for them?</a:t>
          </a:r>
          <a:endParaRPr lang="en-US"/>
        </a:p>
      </dgm:t>
    </dgm:pt>
    <dgm:pt modelId="{5B38A385-F6AC-4A5D-80E5-B95D828798F4}" type="parTrans" cxnId="{D87B9333-32B2-4825-9BAA-F6932520A55B}">
      <dgm:prSet/>
      <dgm:spPr/>
      <dgm:t>
        <a:bodyPr/>
        <a:lstStyle/>
        <a:p>
          <a:endParaRPr lang="en-US"/>
        </a:p>
      </dgm:t>
    </dgm:pt>
    <dgm:pt modelId="{90828749-F3AF-43B4-A07C-629DF7E68DFF}" type="sibTrans" cxnId="{D87B9333-32B2-4825-9BAA-F6932520A55B}">
      <dgm:prSet/>
      <dgm:spPr/>
      <dgm:t>
        <a:bodyPr/>
        <a:lstStyle/>
        <a:p>
          <a:endParaRPr lang="en-US"/>
        </a:p>
      </dgm:t>
    </dgm:pt>
    <dgm:pt modelId="{4D14A893-F966-4124-B89C-958BB51B3275}" type="pres">
      <dgm:prSet presAssocID="{940BF1E4-945A-4690-8492-5A1C79F5B16D}" presName="root" presStyleCnt="0">
        <dgm:presLayoutVars>
          <dgm:dir/>
          <dgm:resizeHandles val="exact"/>
        </dgm:presLayoutVars>
      </dgm:prSet>
      <dgm:spPr/>
    </dgm:pt>
    <dgm:pt modelId="{FBDC7127-3B0E-47A6-9928-2C138FBD09A9}" type="pres">
      <dgm:prSet presAssocID="{2453FA5E-F989-4DD0-A3D2-F9CCCE6D992A}" presName="compNode" presStyleCnt="0"/>
      <dgm:spPr/>
    </dgm:pt>
    <dgm:pt modelId="{9F269992-B416-43A8-AD05-6CBB4074D778}" type="pres">
      <dgm:prSet presAssocID="{2453FA5E-F989-4DD0-A3D2-F9CCCE6D992A}" presName="bgRect" presStyleLbl="bgShp" presStyleIdx="0" presStyleCnt="3"/>
      <dgm:spPr>
        <a:solidFill>
          <a:schemeClr val="accent4">
            <a:lumMod val="20000"/>
            <a:lumOff val="80000"/>
          </a:schemeClr>
        </a:solidFill>
      </dgm:spPr>
    </dgm:pt>
    <dgm:pt modelId="{E320312D-BDF8-43B9-89BA-ADBB79A8C2AB}" type="pres">
      <dgm:prSet presAssocID="{2453FA5E-F989-4DD0-A3D2-F9CCCE6D99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3A378CB-7B3C-444D-89D4-C79E9CE74B71}" type="pres">
      <dgm:prSet presAssocID="{2453FA5E-F989-4DD0-A3D2-F9CCCE6D992A}" presName="spaceRect" presStyleCnt="0"/>
      <dgm:spPr/>
    </dgm:pt>
    <dgm:pt modelId="{52A4FBE8-D8F1-41A5-85A6-BDBE38DBC57D}" type="pres">
      <dgm:prSet presAssocID="{2453FA5E-F989-4DD0-A3D2-F9CCCE6D992A}" presName="parTx" presStyleLbl="revTx" presStyleIdx="0" presStyleCnt="6">
        <dgm:presLayoutVars>
          <dgm:chMax val="0"/>
          <dgm:chPref val="0"/>
        </dgm:presLayoutVars>
      </dgm:prSet>
      <dgm:spPr/>
    </dgm:pt>
    <dgm:pt modelId="{9510FEAE-EF32-477F-8E46-3812F19BD7A1}" type="pres">
      <dgm:prSet presAssocID="{2453FA5E-F989-4DD0-A3D2-F9CCCE6D992A}" presName="desTx" presStyleLbl="revTx" presStyleIdx="1" presStyleCnt="6">
        <dgm:presLayoutVars/>
      </dgm:prSet>
      <dgm:spPr/>
    </dgm:pt>
    <dgm:pt modelId="{DF2DA732-F6DA-40BC-831D-99BD72BC9255}" type="pres">
      <dgm:prSet presAssocID="{7DD2E2F1-7631-461F-8267-B18924761947}" presName="sibTrans" presStyleCnt="0"/>
      <dgm:spPr/>
    </dgm:pt>
    <dgm:pt modelId="{73857386-32A3-4779-8800-6AD332D8ED8C}" type="pres">
      <dgm:prSet presAssocID="{BF3E6ED8-DEF5-45FD-916B-67AEFA1B076D}" presName="compNode" presStyleCnt="0"/>
      <dgm:spPr/>
    </dgm:pt>
    <dgm:pt modelId="{A32068FE-A828-4A1E-89B7-7E8199CC9B7F}" type="pres">
      <dgm:prSet presAssocID="{BF3E6ED8-DEF5-45FD-916B-67AEFA1B076D}" presName="bgRect" presStyleLbl="bgShp" presStyleIdx="1" presStyleCnt="3"/>
      <dgm:spPr>
        <a:solidFill>
          <a:schemeClr val="accent4">
            <a:lumMod val="20000"/>
            <a:lumOff val="80000"/>
          </a:schemeClr>
        </a:solidFill>
      </dgm:spPr>
    </dgm:pt>
    <dgm:pt modelId="{50563B97-8C06-4251-9D85-30A1A1501111}" type="pres">
      <dgm:prSet presAssocID="{BF3E6ED8-DEF5-45FD-916B-67AEFA1B07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137F57-92AD-4A6C-BE13-FCEE20DA921A}" type="pres">
      <dgm:prSet presAssocID="{BF3E6ED8-DEF5-45FD-916B-67AEFA1B076D}" presName="spaceRect" presStyleCnt="0"/>
      <dgm:spPr/>
    </dgm:pt>
    <dgm:pt modelId="{73228A0C-A08E-4D9F-92B6-E9A038C0D93D}" type="pres">
      <dgm:prSet presAssocID="{BF3E6ED8-DEF5-45FD-916B-67AEFA1B076D}" presName="parTx" presStyleLbl="revTx" presStyleIdx="2" presStyleCnt="6">
        <dgm:presLayoutVars>
          <dgm:chMax val="0"/>
          <dgm:chPref val="0"/>
        </dgm:presLayoutVars>
      </dgm:prSet>
      <dgm:spPr/>
    </dgm:pt>
    <dgm:pt modelId="{EA278973-1D15-4D57-BAE8-212FFF7D0607}" type="pres">
      <dgm:prSet presAssocID="{BF3E6ED8-DEF5-45FD-916B-67AEFA1B076D}" presName="desTx" presStyleLbl="revTx" presStyleIdx="3" presStyleCnt="6">
        <dgm:presLayoutVars/>
      </dgm:prSet>
      <dgm:spPr/>
    </dgm:pt>
    <dgm:pt modelId="{2A2497F5-0F25-4565-8AB0-24384EBA8E60}" type="pres">
      <dgm:prSet presAssocID="{FFF360C4-E593-479D-8F89-87B31E63D857}" presName="sibTrans" presStyleCnt="0"/>
      <dgm:spPr/>
    </dgm:pt>
    <dgm:pt modelId="{90B7136A-AB2B-4305-ACCD-130CE5F4D8FD}" type="pres">
      <dgm:prSet presAssocID="{5049E5FF-79C7-4583-BEE5-665BDCFC9157}" presName="compNode" presStyleCnt="0"/>
      <dgm:spPr/>
    </dgm:pt>
    <dgm:pt modelId="{115CB749-5DEC-4A7A-85B2-818087176647}" type="pres">
      <dgm:prSet presAssocID="{5049E5FF-79C7-4583-BEE5-665BDCFC9157}" presName="bgRect" presStyleLbl="bgShp" presStyleIdx="2" presStyleCnt="3"/>
      <dgm:spPr>
        <a:solidFill>
          <a:schemeClr val="accent4">
            <a:lumMod val="20000"/>
            <a:lumOff val="80000"/>
          </a:schemeClr>
        </a:solidFill>
      </dgm:spPr>
    </dgm:pt>
    <dgm:pt modelId="{80023FAE-7A86-433B-938E-A91E88AA2A85}" type="pres">
      <dgm:prSet presAssocID="{5049E5FF-79C7-4583-BEE5-665BDCFC91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A458D75-30C6-4706-8CEC-EB600D8226E9}" type="pres">
      <dgm:prSet presAssocID="{5049E5FF-79C7-4583-BEE5-665BDCFC9157}" presName="spaceRect" presStyleCnt="0"/>
      <dgm:spPr/>
    </dgm:pt>
    <dgm:pt modelId="{C50870AC-EF7E-4272-9340-37E060FBF373}" type="pres">
      <dgm:prSet presAssocID="{5049E5FF-79C7-4583-BEE5-665BDCFC9157}" presName="parTx" presStyleLbl="revTx" presStyleIdx="4" presStyleCnt="6">
        <dgm:presLayoutVars>
          <dgm:chMax val="0"/>
          <dgm:chPref val="0"/>
        </dgm:presLayoutVars>
      </dgm:prSet>
      <dgm:spPr/>
    </dgm:pt>
    <dgm:pt modelId="{C5309627-4FCF-4CC8-BA03-2317077FF9A3}" type="pres">
      <dgm:prSet presAssocID="{5049E5FF-79C7-4583-BEE5-665BDCFC9157}" presName="desTx" presStyleLbl="revTx" presStyleIdx="5" presStyleCnt="6">
        <dgm:presLayoutVars/>
      </dgm:prSet>
      <dgm:spPr/>
    </dgm:pt>
  </dgm:ptLst>
  <dgm:cxnLst>
    <dgm:cxn modelId="{37BA1F16-C213-4C8D-A300-941EF79E0288}" type="presOf" srcId="{238539A8-4D4A-46D1-A326-7DC4C7906C80}" destId="{EA278973-1D15-4D57-BAE8-212FFF7D0607}" srcOrd="0" destOrd="0" presId="urn:microsoft.com/office/officeart/2018/2/layout/IconVerticalSolidList"/>
    <dgm:cxn modelId="{29EDA321-FE8C-4F05-9C82-B32AD8372155}" srcId="{940BF1E4-945A-4690-8492-5A1C79F5B16D}" destId="{5049E5FF-79C7-4583-BEE5-665BDCFC9157}" srcOrd="2" destOrd="0" parTransId="{82D117E1-520B-4B8F-A548-77D66D0CD22E}" sibTransId="{ABF21043-EC1F-4D0E-8E7E-B39FB23A636B}"/>
    <dgm:cxn modelId="{AFC5C32B-2D16-45BF-B38C-54E46D7AEB11}" srcId="{940BF1E4-945A-4690-8492-5A1C79F5B16D}" destId="{BF3E6ED8-DEF5-45FD-916B-67AEFA1B076D}" srcOrd="1" destOrd="0" parTransId="{470C06D0-8367-49A5-89F3-7E20BF627485}" sibTransId="{FFF360C4-E593-479D-8F89-87B31E63D857}"/>
    <dgm:cxn modelId="{D87B9333-32B2-4825-9BAA-F6932520A55B}" srcId="{5049E5FF-79C7-4583-BEE5-665BDCFC9157}" destId="{36D69299-600B-4413-8B47-856277957198}" srcOrd="0" destOrd="0" parTransId="{5B38A385-F6AC-4A5D-80E5-B95D828798F4}" sibTransId="{90828749-F3AF-43B4-A07C-629DF7E68DFF}"/>
    <dgm:cxn modelId="{FF651E5D-E649-4385-8310-977BBC987A71}" type="presOf" srcId="{BF3E6ED8-DEF5-45FD-916B-67AEFA1B076D}" destId="{73228A0C-A08E-4D9F-92B6-E9A038C0D93D}" srcOrd="0" destOrd="0" presId="urn:microsoft.com/office/officeart/2018/2/layout/IconVerticalSolidList"/>
    <dgm:cxn modelId="{65DF7560-BCE8-45EE-937E-E74446A2DBD8}" srcId="{940BF1E4-945A-4690-8492-5A1C79F5B16D}" destId="{2453FA5E-F989-4DD0-A3D2-F9CCCE6D992A}" srcOrd="0" destOrd="0" parTransId="{E92011D4-097B-4C95-BC98-2B9A524C2838}" sibTransId="{7DD2E2F1-7631-461F-8267-B18924761947}"/>
    <dgm:cxn modelId="{29391F44-2546-4017-8DF1-F783C5DE9570}" type="presOf" srcId="{2453FA5E-F989-4DD0-A3D2-F9CCCE6D992A}" destId="{52A4FBE8-D8F1-41A5-85A6-BDBE38DBC57D}" srcOrd="0" destOrd="0" presId="urn:microsoft.com/office/officeart/2018/2/layout/IconVerticalSolidList"/>
    <dgm:cxn modelId="{4BB82487-D2B1-41C1-AF74-104754DE5FC0}" type="presOf" srcId="{36D69299-600B-4413-8B47-856277957198}" destId="{C5309627-4FCF-4CC8-BA03-2317077FF9A3}" srcOrd="0" destOrd="0" presId="urn:microsoft.com/office/officeart/2018/2/layout/IconVerticalSolidList"/>
    <dgm:cxn modelId="{6CD25896-72F5-49D6-A9E9-40E76A906C4C}" type="presOf" srcId="{940BF1E4-945A-4690-8492-5A1C79F5B16D}" destId="{4D14A893-F966-4124-B89C-958BB51B3275}" srcOrd="0" destOrd="0" presId="urn:microsoft.com/office/officeart/2018/2/layout/IconVerticalSolidList"/>
    <dgm:cxn modelId="{3D1970B2-7DE3-449F-A84D-4E100B776948}" type="presOf" srcId="{A62CBBB6-114E-415B-94E4-4246606AAB1B}" destId="{9510FEAE-EF32-477F-8E46-3812F19BD7A1}" srcOrd="0" destOrd="0" presId="urn:microsoft.com/office/officeart/2018/2/layout/IconVerticalSolidList"/>
    <dgm:cxn modelId="{DC66ECC2-5D37-4715-9402-CB6684D56E20}" srcId="{BF3E6ED8-DEF5-45FD-916B-67AEFA1B076D}" destId="{238539A8-4D4A-46D1-A326-7DC4C7906C80}" srcOrd="0" destOrd="0" parTransId="{76119D73-A3EE-4906-93ED-78FF08FC9334}" sibTransId="{6F580A45-9C92-47C2-B00B-06108AB78660}"/>
    <dgm:cxn modelId="{F35F99C7-9E6B-42A5-B8F3-16042D23F5E9}" type="presOf" srcId="{5049E5FF-79C7-4583-BEE5-665BDCFC9157}" destId="{C50870AC-EF7E-4272-9340-37E060FBF373}" srcOrd="0" destOrd="0" presId="urn:microsoft.com/office/officeart/2018/2/layout/IconVerticalSolidList"/>
    <dgm:cxn modelId="{8FE738E6-5220-49A3-B2D1-F7914B359EE0}" srcId="{2453FA5E-F989-4DD0-A3D2-F9CCCE6D992A}" destId="{A62CBBB6-114E-415B-94E4-4246606AAB1B}" srcOrd="0" destOrd="0" parTransId="{A6B81012-47BE-457E-BA6C-1E2F0B8F6613}" sibTransId="{EE6C927B-8662-46D8-A869-D25069F94202}"/>
    <dgm:cxn modelId="{5FACEC2E-2D6F-4D54-9964-FB3911F65523}" type="presParOf" srcId="{4D14A893-F966-4124-B89C-958BB51B3275}" destId="{FBDC7127-3B0E-47A6-9928-2C138FBD09A9}" srcOrd="0" destOrd="0" presId="urn:microsoft.com/office/officeart/2018/2/layout/IconVerticalSolidList"/>
    <dgm:cxn modelId="{D15D3389-7860-4408-8CE9-C64DE728D1A7}" type="presParOf" srcId="{FBDC7127-3B0E-47A6-9928-2C138FBD09A9}" destId="{9F269992-B416-43A8-AD05-6CBB4074D778}" srcOrd="0" destOrd="0" presId="urn:microsoft.com/office/officeart/2018/2/layout/IconVerticalSolidList"/>
    <dgm:cxn modelId="{96A3E09F-A497-4CEA-9D13-AB17D96741DF}" type="presParOf" srcId="{FBDC7127-3B0E-47A6-9928-2C138FBD09A9}" destId="{E320312D-BDF8-43B9-89BA-ADBB79A8C2AB}" srcOrd="1" destOrd="0" presId="urn:microsoft.com/office/officeart/2018/2/layout/IconVerticalSolidList"/>
    <dgm:cxn modelId="{8E7E490D-8E25-4ED0-9D48-56F33CA3591C}" type="presParOf" srcId="{FBDC7127-3B0E-47A6-9928-2C138FBD09A9}" destId="{03A378CB-7B3C-444D-89D4-C79E9CE74B71}" srcOrd="2" destOrd="0" presId="urn:microsoft.com/office/officeart/2018/2/layout/IconVerticalSolidList"/>
    <dgm:cxn modelId="{B50806FC-5AEE-465B-A86E-5A863D1678D7}" type="presParOf" srcId="{FBDC7127-3B0E-47A6-9928-2C138FBD09A9}" destId="{52A4FBE8-D8F1-41A5-85A6-BDBE38DBC57D}" srcOrd="3" destOrd="0" presId="urn:microsoft.com/office/officeart/2018/2/layout/IconVerticalSolidList"/>
    <dgm:cxn modelId="{DF3A6FF4-D602-42A7-AB32-540E77FB21FC}" type="presParOf" srcId="{FBDC7127-3B0E-47A6-9928-2C138FBD09A9}" destId="{9510FEAE-EF32-477F-8E46-3812F19BD7A1}" srcOrd="4" destOrd="0" presId="urn:microsoft.com/office/officeart/2018/2/layout/IconVerticalSolidList"/>
    <dgm:cxn modelId="{FC44D85D-3E2D-41E4-82F5-DE226071E7E3}" type="presParOf" srcId="{4D14A893-F966-4124-B89C-958BB51B3275}" destId="{DF2DA732-F6DA-40BC-831D-99BD72BC9255}" srcOrd="1" destOrd="0" presId="urn:microsoft.com/office/officeart/2018/2/layout/IconVerticalSolidList"/>
    <dgm:cxn modelId="{DE1498FF-E176-43FA-8A63-F5170F34174A}" type="presParOf" srcId="{4D14A893-F966-4124-B89C-958BB51B3275}" destId="{73857386-32A3-4779-8800-6AD332D8ED8C}" srcOrd="2" destOrd="0" presId="urn:microsoft.com/office/officeart/2018/2/layout/IconVerticalSolidList"/>
    <dgm:cxn modelId="{3EBC3DB7-B376-44A4-B8C1-1966BA534928}" type="presParOf" srcId="{73857386-32A3-4779-8800-6AD332D8ED8C}" destId="{A32068FE-A828-4A1E-89B7-7E8199CC9B7F}" srcOrd="0" destOrd="0" presId="urn:microsoft.com/office/officeart/2018/2/layout/IconVerticalSolidList"/>
    <dgm:cxn modelId="{11123132-5555-401C-961D-763EEAFA9C0B}" type="presParOf" srcId="{73857386-32A3-4779-8800-6AD332D8ED8C}" destId="{50563B97-8C06-4251-9D85-30A1A1501111}" srcOrd="1" destOrd="0" presId="urn:microsoft.com/office/officeart/2018/2/layout/IconVerticalSolidList"/>
    <dgm:cxn modelId="{705E04A0-1860-4C71-8AD3-FCFA7F5EBE7A}" type="presParOf" srcId="{73857386-32A3-4779-8800-6AD332D8ED8C}" destId="{1E137F57-92AD-4A6C-BE13-FCEE20DA921A}" srcOrd="2" destOrd="0" presId="urn:microsoft.com/office/officeart/2018/2/layout/IconVerticalSolidList"/>
    <dgm:cxn modelId="{42E3C8AD-282F-4FB8-8B05-B93FF94589D4}" type="presParOf" srcId="{73857386-32A3-4779-8800-6AD332D8ED8C}" destId="{73228A0C-A08E-4D9F-92B6-E9A038C0D93D}" srcOrd="3" destOrd="0" presId="urn:microsoft.com/office/officeart/2018/2/layout/IconVerticalSolidList"/>
    <dgm:cxn modelId="{E0F06413-0E35-4A1F-B914-3969C73B7D2A}" type="presParOf" srcId="{73857386-32A3-4779-8800-6AD332D8ED8C}" destId="{EA278973-1D15-4D57-BAE8-212FFF7D0607}" srcOrd="4" destOrd="0" presId="urn:microsoft.com/office/officeart/2018/2/layout/IconVerticalSolidList"/>
    <dgm:cxn modelId="{B943DBB4-55F4-4F3C-961E-BC8F0F168568}" type="presParOf" srcId="{4D14A893-F966-4124-B89C-958BB51B3275}" destId="{2A2497F5-0F25-4565-8AB0-24384EBA8E60}" srcOrd="3" destOrd="0" presId="urn:microsoft.com/office/officeart/2018/2/layout/IconVerticalSolidList"/>
    <dgm:cxn modelId="{7E9D3815-2DD2-41A0-98AE-0B97AA62C7D5}" type="presParOf" srcId="{4D14A893-F966-4124-B89C-958BB51B3275}" destId="{90B7136A-AB2B-4305-ACCD-130CE5F4D8FD}" srcOrd="4" destOrd="0" presId="urn:microsoft.com/office/officeart/2018/2/layout/IconVerticalSolidList"/>
    <dgm:cxn modelId="{0E7A78AE-0690-421E-8292-8F7531BB4E29}" type="presParOf" srcId="{90B7136A-AB2B-4305-ACCD-130CE5F4D8FD}" destId="{115CB749-5DEC-4A7A-85B2-818087176647}" srcOrd="0" destOrd="0" presId="urn:microsoft.com/office/officeart/2018/2/layout/IconVerticalSolidList"/>
    <dgm:cxn modelId="{20E0A0C7-B7A7-4E95-A28B-41A0682818F8}" type="presParOf" srcId="{90B7136A-AB2B-4305-ACCD-130CE5F4D8FD}" destId="{80023FAE-7A86-433B-938E-A91E88AA2A85}" srcOrd="1" destOrd="0" presId="urn:microsoft.com/office/officeart/2018/2/layout/IconVerticalSolidList"/>
    <dgm:cxn modelId="{80D340B7-332A-4A16-A4ED-6C1AF0C66B92}" type="presParOf" srcId="{90B7136A-AB2B-4305-ACCD-130CE5F4D8FD}" destId="{2A458D75-30C6-4706-8CEC-EB600D8226E9}" srcOrd="2" destOrd="0" presId="urn:microsoft.com/office/officeart/2018/2/layout/IconVerticalSolidList"/>
    <dgm:cxn modelId="{06FF55C0-4292-4196-90D9-2A7E271E8C06}" type="presParOf" srcId="{90B7136A-AB2B-4305-ACCD-130CE5F4D8FD}" destId="{C50870AC-EF7E-4272-9340-37E060FBF373}" srcOrd="3" destOrd="0" presId="urn:microsoft.com/office/officeart/2018/2/layout/IconVerticalSolidList"/>
    <dgm:cxn modelId="{C1DBF1D7-99F7-42DD-82BA-25E44163E220}" type="presParOf" srcId="{90B7136A-AB2B-4305-ACCD-130CE5F4D8FD}" destId="{C5309627-4FCF-4CC8-BA03-2317077FF9A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69992-B416-43A8-AD05-6CBB4074D778}">
      <dsp:nvSpPr>
        <dsp:cNvPr id="0" name=""/>
        <dsp:cNvSpPr/>
      </dsp:nvSpPr>
      <dsp:spPr>
        <a:xfrm>
          <a:off x="0" y="589"/>
          <a:ext cx="11171238" cy="13798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0312D-BDF8-43B9-89BA-ADBB79A8C2AB}">
      <dsp:nvSpPr>
        <dsp:cNvPr id="0" name=""/>
        <dsp:cNvSpPr/>
      </dsp:nvSpPr>
      <dsp:spPr>
        <a:xfrm>
          <a:off x="417413" y="311062"/>
          <a:ext cx="758934" cy="758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4FBE8-D8F1-41A5-85A6-BDBE38DBC57D}">
      <dsp:nvSpPr>
        <dsp:cNvPr id="0" name=""/>
        <dsp:cNvSpPr/>
      </dsp:nvSpPr>
      <dsp:spPr>
        <a:xfrm>
          <a:off x="1593761" y="589"/>
          <a:ext cx="5027057" cy="137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Situation</a:t>
          </a:r>
          <a:endParaRPr lang="en-US" sz="2500" kern="1200"/>
        </a:p>
      </dsp:txBody>
      <dsp:txXfrm>
        <a:off x="1593761" y="589"/>
        <a:ext cx="5027057" cy="1379880"/>
      </dsp:txXfrm>
    </dsp:sp>
    <dsp:sp modelId="{9510FEAE-EF32-477F-8E46-3812F19BD7A1}">
      <dsp:nvSpPr>
        <dsp:cNvPr id="0" name=""/>
        <dsp:cNvSpPr/>
      </dsp:nvSpPr>
      <dsp:spPr>
        <a:xfrm>
          <a:off x="6620819" y="589"/>
          <a:ext cx="4550418" cy="137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Currently no auditable, industry wide implemented mechanism to report &amp; measure CO2 footprint of our Logistics Supply Chain</a:t>
          </a:r>
          <a:endParaRPr lang="en-US" sz="1800" kern="1200"/>
        </a:p>
      </dsp:txBody>
      <dsp:txXfrm>
        <a:off x="6620819" y="589"/>
        <a:ext cx="4550418" cy="1379880"/>
      </dsp:txXfrm>
    </dsp:sp>
    <dsp:sp modelId="{A32068FE-A828-4A1E-89B7-7E8199CC9B7F}">
      <dsp:nvSpPr>
        <dsp:cNvPr id="0" name=""/>
        <dsp:cNvSpPr/>
      </dsp:nvSpPr>
      <dsp:spPr>
        <a:xfrm>
          <a:off x="0" y="1725440"/>
          <a:ext cx="11171238" cy="13798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63B97-8C06-4251-9D85-30A1A1501111}">
      <dsp:nvSpPr>
        <dsp:cNvPr id="0" name=""/>
        <dsp:cNvSpPr/>
      </dsp:nvSpPr>
      <dsp:spPr>
        <a:xfrm>
          <a:off x="417413" y="2035913"/>
          <a:ext cx="758934" cy="7589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28A0C-A08E-4D9F-92B6-E9A038C0D93D}">
      <dsp:nvSpPr>
        <dsp:cNvPr id="0" name=""/>
        <dsp:cNvSpPr/>
      </dsp:nvSpPr>
      <dsp:spPr>
        <a:xfrm>
          <a:off x="1593761" y="1725440"/>
          <a:ext cx="5027057" cy="137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Complication</a:t>
          </a:r>
          <a:endParaRPr lang="en-US" sz="2500" kern="1200"/>
        </a:p>
      </dsp:txBody>
      <dsp:txXfrm>
        <a:off x="1593761" y="1725440"/>
        <a:ext cx="5027057" cy="1379880"/>
      </dsp:txXfrm>
    </dsp:sp>
    <dsp:sp modelId="{EA278973-1D15-4D57-BAE8-212FFF7D0607}">
      <dsp:nvSpPr>
        <dsp:cNvPr id="0" name=""/>
        <dsp:cNvSpPr/>
      </dsp:nvSpPr>
      <dsp:spPr>
        <a:xfrm>
          <a:off x="6620819" y="1725440"/>
          <a:ext cx="4550418" cy="137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 effective mechanism to track progress &amp; performance of suppliers </a:t>
          </a:r>
          <a:endParaRPr lang="en-US" sz="1800" kern="1200"/>
        </a:p>
      </dsp:txBody>
      <dsp:txXfrm>
        <a:off x="6620819" y="1725440"/>
        <a:ext cx="4550418" cy="1379880"/>
      </dsp:txXfrm>
    </dsp:sp>
    <dsp:sp modelId="{115CB749-5DEC-4A7A-85B2-818087176647}">
      <dsp:nvSpPr>
        <dsp:cNvPr id="0" name=""/>
        <dsp:cNvSpPr/>
      </dsp:nvSpPr>
      <dsp:spPr>
        <a:xfrm>
          <a:off x="0" y="3450290"/>
          <a:ext cx="11171238" cy="13798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3FAE-7A86-433B-938E-A91E88AA2A85}">
      <dsp:nvSpPr>
        <dsp:cNvPr id="0" name=""/>
        <dsp:cNvSpPr/>
      </dsp:nvSpPr>
      <dsp:spPr>
        <a:xfrm>
          <a:off x="417413" y="3760763"/>
          <a:ext cx="758934" cy="7589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70AC-EF7E-4272-9340-37E060FBF373}">
      <dsp:nvSpPr>
        <dsp:cNvPr id="0" name=""/>
        <dsp:cNvSpPr/>
      </dsp:nvSpPr>
      <dsp:spPr>
        <a:xfrm>
          <a:off x="1593761" y="3450290"/>
          <a:ext cx="5027057" cy="137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Question:</a:t>
          </a:r>
          <a:endParaRPr lang="en-US" sz="2500" kern="1200"/>
        </a:p>
      </dsp:txBody>
      <dsp:txXfrm>
        <a:off x="1593761" y="3450290"/>
        <a:ext cx="5027057" cy="1379880"/>
      </dsp:txXfrm>
    </dsp:sp>
    <dsp:sp modelId="{C5309627-4FCF-4CC8-BA03-2317077FF9A3}">
      <dsp:nvSpPr>
        <dsp:cNvPr id="0" name=""/>
        <dsp:cNvSpPr/>
      </dsp:nvSpPr>
      <dsp:spPr>
        <a:xfrm>
          <a:off x="6620819" y="3450290"/>
          <a:ext cx="4550418" cy="137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Will ECTA design &amp; implement such a mechanism or wait on their customers to develop a solution for them?</a:t>
          </a:r>
          <a:endParaRPr lang="en-US" sz="1800" kern="1200"/>
        </a:p>
      </dsp:txBody>
      <dsp:txXfrm>
        <a:off x="6620819" y="3450290"/>
        <a:ext cx="4550418" cy="137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85F01-FBE4-432A-822A-18B8274A5FAF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5853D-3E9B-43F3-8EAC-32ED0A3C1C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37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7B2EC-679B-44AC-8D1D-847FC049D69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20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5A07-BC1C-CA95-E418-0DDDF747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9943F-9B36-1428-101A-5FC04F5FF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DE12-5F42-D751-2DB1-0D352123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BBC-B44E-CCFE-F180-DBB3A25B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0B97-1BD9-79A4-F7F3-A53CC8BB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2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1D88-6E61-1C95-7366-360F22F2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780C1-6035-019A-FA3D-26F8DE5A8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A4B8-7D36-89DB-383B-04B410E0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C53CA-B799-34BE-F22C-E3BBD370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82845-1B1C-0280-A132-15E819BD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09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53E59-F84A-5379-12BC-96B53ABC3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5783C-38D4-73AE-F070-E73A180A9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0F87-DFEA-CF89-FE70-97A3F2C8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27CF4-FAD8-72C5-3C8F-CE938D25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8507-8B04-7C2D-D7EA-4F29612C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57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71106"/>
            <a:ext cx="10224459" cy="1323439"/>
          </a:xfrm>
          <a:solidFill>
            <a:srgbClr val="2268AE"/>
          </a:solidFill>
        </p:spPr>
        <p:txBody>
          <a:bodyPr wrap="square" lIns="431586" anchor="t" anchorCtr="0">
            <a:sp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br>
              <a:rPr lang="nl-NL" dirty="0"/>
            </a:b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35360" y="4452873"/>
            <a:ext cx="9889099" cy="366962"/>
          </a:xfrm>
        </p:spPr>
        <p:txBody>
          <a:bodyPr lIns="0">
            <a:normAutofit/>
          </a:bodyPr>
          <a:lstStyle>
            <a:lvl1pPr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nl-BE" dirty="0"/>
          </a:p>
        </p:txBody>
      </p:sp>
      <p:sp>
        <p:nvSpPr>
          <p:cNvPr id="12" name="Rectangle 17"/>
          <p:cNvSpPr/>
          <p:nvPr userDrawn="1"/>
        </p:nvSpPr>
        <p:spPr>
          <a:xfrm>
            <a:off x="0" y="242372"/>
            <a:ext cx="12192000" cy="1196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nl-BE" sz="1800" dirty="0">
              <a:highlight>
                <a:srgbClr val="FFFF00"/>
              </a:highlight>
            </a:endParaRP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ADC1-E432-41DA-8E6B-F187E343A216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11ED14-E8FF-428F-A227-91CDB0F9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3" y="476672"/>
            <a:ext cx="2952327" cy="10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15172FDB-8E0A-4213-9888-DC9CF87814CD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09861210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C113-C5D0-1AF8-905B-FCE82B99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00FA-48D4-CD3C-CD12-CD5A0CFE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9D51-1A2E-1C8D-F246-FFB54D22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C096-2ACE-E2D5-12D8-B7F5F3CE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32782-E5B4-7BC4-049B-6A7BFAC1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5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E2F6-9151-E12A-66CE-A8650C3B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21F1A-9F78-698D-B7A8-BCD4E1C78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B367-41EE-A6AA-5156-254D6F44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4007-E826-14CE-0FBB-8C947EE3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86DD4-1C99-CA4A-C61F-FC2762D0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43AE-03D4-CA40-8FF9-C4F9F2A9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E6B6-F5AF-93D0-CEB0-D9327A609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A06E1-B111-9158-7CCE-0981C8049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95F4D-D2B3-C8E2-2E08-4B35B6ED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389BD-CB8F-6C16-472D-A7A89D31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773CF-EC52-B299-E789-87D4D7DC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6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7F5F-8699-1984-A0EA-E2D62C8A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895EF-FB74-A281-11BB-E0B68C9D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F97AF-7A20-9D6B-0644-715CD405E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CE6E7-A896-E4D9-59D1-0E39D884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7864A-4DD1-90D2-56B8-0D63E353A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81D6-DA66-69B5-B1DB-68CAC862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5145A-6121-1B34-B799-AD2FCA9F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00DF2-63AF-92E9-D90E-D8B586C6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6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FC71-4E3D-81F7-E6F7-91F43278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C6219-E416-3DDB-5CF4-F92DF1F6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268A-E281-154C-BB44-DACF8DA3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F9267-788A-E190-8BA1-2547ABBA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67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7DE67-F4BD-AE82-D01E-FB6D615E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C0F01-6D06-C324-5B92-D24CB560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C547F-569F-15BD-58E4-A2241DD2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02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8B2D-EA86-7028-C020-0E069A04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E0A1-52CD-2852-4760-29925025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909C4-5D94-6F53-F8BA-CFE2A3144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E5CED-E8F1-71EB-76EB-E4F05BBF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6D14-FD9C-2BCF-A798-D65AAEAF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2EA67-7ABE-5A57-9724-6BE57A9F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7467-4CFF-B220-8308-D8E3BE5A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78138-E57F-E2EB-E860-6FC6727C5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306BC-F8A8-7890-F135-B0163E4C3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A272E-2C46-A322-CBAF-555E1212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96854-F8B1-A8E1-44E4-F313D490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DAE51-9859-6102-4033-B78C472D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94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1CB5C-F8BF-17C7-3027-15A3DBC6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FEF44-EB0B-796A-C898-2ED5AA7B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23EC-4700-6DB0-8611-09FCD3C17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B2132-D2E6-8E82-CF16-C77F70450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5438A-9EC3-1713-611B-13DDEB7CD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E892-9F50-40D8-90A2-C78F1F9019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17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9BDFF-95F6-51E4-560B-B74787E5B33B}"/>
              </a:ext>
            </a:extLst>
          </p:cNvPr>
          <p:cNvSpPr txBox="1"/>
          <p:nvPr/>
        </p:nvSpPr>
        <p:spPr>
          <a:xfrm>
            <a:off x="1971675" y="2062460"/>
            <a:ext cx="8324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/>
              <a:t>09.03.2023</a:t>
            </a:r>
            <a:r>
              <a:rPr lang="de-AT" sz="1800" dirty="0"/>
              <a:t> </a:t>
            </a:r>
            <a:r>
              <a:rPr lang="en-GB" sz="1800" dirty="0"/>
              <a:t>HOW TO BEST IMPLEMENT A CO2 EMISSION CALCULATION TOOL?</a:t>
            </a:r>
            <a:br>
              <a:rPr lang="en-GB" sz="1800" dirty="0"/>
            </a:b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79676-E1C1-E1E0-D4D5-47E393FCAABD}"/>
              </a:ext>
            </a:extLst>
          </p:cNvPr>
          <p:cNvSpPr txBox="1"/>
          <p:nvPr/>
        </p:nvSpPr>
        <p:spPr>
          <a:xfrm>
            <a:off x="1971675" y="3007479"/>
            <a:ext cx="96202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/>
              <a:t>Agenda</a:t>
            </a:r>
            <a:endParaRPr lang="nl-NL" sz="1800" dirty="0"/>
          </a:p>
          <a:p>
            <a:pPr marL="342900" indent="-342900">
              <a:buAutoNum type="arabicPeriod"/>
            </a:pPr>
            <a:r>
              <a:rPr lang="nl-NL" dirty="0"/>
              <a:t>Introduction					Evert de Jong (ECTA)</a:t>
            </a:r>
            <a:br>
              <a:rPr lang="nl-NL" dirty="0"/>
            </a:br>
            <a:endParaRPr lang="nl-NL" dirty="0"/>
          </a:p>
          <a:p>
            <a:pPr marL="342900" indent="-342900">
              <a:buAutoNum type="arabicPeriod"/>
            </a:pPr>
            <a:r>
              <a:rPr lang="nl-NL" sz="1800" dirty="0"/>
              <a:t>FAQ’s and Questions from the participants		Michael Vetter (Bertschi)</a:t>
            </a:r>
            <a:br>
              <a:rPr lang="nl-NL" sz="1800" dirty="0"/>
            </a:br>
            <a:r>
              <a:rPr lang="nl-NL" sz="1800" dirty="0"/>
              <a:t>						Bernhard Haidacher (LKW Walter)</a:t>
            </a:r>
            <a:br>
              <a:rPr lang="nl-NL" sz="1800" dirty="0"/>
            </a:br>
            <a:r>
              <a:rPr lang="nl-NL" sz="1800" dirty="0"/>
              <a:t>						Luke van der Bunt (Den Hartogh)</a:t>
            </a:r>
            <a:br>
              <a:rPr lang="nl-NL" sz="1800" dirty="0"/>
            </a:br>
            <a:endParaRPr lang="nl-NL" sz="1800" dirty="0"/>
          </a:p>
          <a:p>
            <a:pPr marL="342900" indent="-342900">
              <a:buAutoNum type="arabicPeriod"/>
            </a:pPr>
            <a:r>
              <a:rPr lang="nl-NL" sz="1800" dirty="0"/>
              <a:t>Follow Up</a:t>
            </a:r>
            <a:br>
              <a:rPr lang="en-GB" sz="1800" dirty="0"/>
            </a:b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F50F-38FF-A6E1-81C2-5B62F82B0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91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2020 ecotransit presentation cuts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0C9DB-EEDC-0B19-6DD0-B0AFB2DE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57" y="1276350"/>
            <a:ext cx="9571918" cy="5581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C84CB-A06B-6509-3E1E-35D32D2AC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3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2020 ecotransit presentation cuts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B0861-62D6-4DEC-F4C5-F7CD4CBD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45" y="1306706"/>
            <a:ext cx="9617030" cy="55512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E9A78-15B3-A267-95E5-AD4B2CEF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2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E2991C-2AF1-A0B4-B239-A1AF7C4D68B2}"/>
              </a:ext>
            </a:extLst>
          </p:cNvPr>
          <p:cNvSpPr/>
          <p:nvPr/>
        </p:nvSpPr>
        <p:spPr>
          <a:xfrm>
            <a:off x="69277" y="1984097"/>
            <a:ext cx="2553770" cy="122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FINANCIAL DATA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40DF46-61A7-3849-C1C6-43FE5316BE79}"/>
              </a:ext>
            </a:extLst>
          </p:cNvPr>
          <p:cNvSpPr/>
          <p:nvPr/>
        </p:nvSpPr>
        <p:spPr>
          <a:xfrm>
            <a:off x="3182115" y="5303365"/>
            <a:ext cx="2553772" cy="1228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SUBCONTRACTOR DATA ROAD/INTERMODAL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87F11B-63FC-D44B-8EC4-2A1ADD10B1CC}"/>
              </a:ext>
            </a:extLst>
          </p:cNvPr>
          <p:cNvSpPr/>
          <p:nvPr/>
        </p:nvSpPr>
        <p:spPr>
          <a:xfrm>
            <a:off x="3182115" y="3642285"/>
            <a:ext cx="2553772" cy="1228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TRUCK DATA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ORDER EXECUTION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9B043E-A5AD-A8B1-5E26-38D59BB5642E}"/>
              </a:ext>
            </a:extLst>
          </p:cNvPr>
          <p:cNvSpPr/>
          <p:nvPr/>
        </p:nvSpPr>
        <p:spPr>
          <a:xfrm>
            <a:off x="3182115" y="1984096"/>
            <a:ext cx="2553771" cy="1228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ORDERS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55C22-1EB1-B45E-6D8D-7591B9504DD7}"/>
              </a:ext>
            </a:extLst>
          </p:cNvPr>
          <p:cNvSpPr/>
          <p:nvPr/>
        </p:nvSpPr>
        <p:spPr>
          <a:xfrm>
            <a:off x="6294954" y="1984096"/>
            <a:ext cx="2553769" cy="1228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DATABASE KM’S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7057E5-AD65-6F77-0903-9E4CF797860A}"/>
              </a:ext>
            </a:extLst>
          </p:cNvPr>
          <p:cNvSpPr/>
          <p:nvPr/>
        </p:nvSpPr>
        <p:spPr>
          <a:xfrm>
            <a:off x="9360166" y="3642284"/>
            <a:ext cx="2553768" cy="1228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EMISSIONS FACTORS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SCOPE 1, 2 AND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F5B6D5-0027-EEDA-E26E-08C7DEE0A958}"/>
              </a:ext>
            </a:extLst>
          </p:cNvPr>
          <p:cNvSpPr/>
          <p:nvPr/>
        </p:nvSpPr>
        <p:spPr>
          <a:xfrm>
            <a:off x="3182114" y="1319521"/>
            <a:ext cx="2553771" cy="4717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TMS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725B5B-9EE2-EB1D-1858-1896561C6CEB}"/>
              </a:ext>
            </a:extLst>
          </p:cNvPr>
          <p:cNvSpPr/>
          <p:nvPr/>
        </p:nvSpPr>
        <p:spPr>
          <a:xfrm>
            <a:off x="5923476" y="5558520"/>
            <a:ext cx="2553772" cy="12287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Primary / secundary data: ask the panel!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2292A7-6168-7303-3588-C4491DEF2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2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85823-5A6F-80EE-CA7A-7368CF83B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0" y="1868555"/>
            <a:ext cx="4967351" cy="27022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31860-433E-AC60-8D87-68A1CE61531E}"/>
              </a:ext>
            </a:extLst>
          </p:cNvPr>
          <p:cNvSpPr txBox="1"/>
          <p:nvPr/>
        </p:nvSpPr>
        <p:spPr>
          <a:xfrm>
            <a:off x="6440833" y="2862634"/>
            <a:ext cx="4761675" cy="341632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Your options: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Create your own simple measuring tool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Let your IT department develop your own tool, and start compiling your own database with distances, emission factors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Buy an existing software package and let it be linked to your TMS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A2B99D2-3F5C-8864-6BCB-54C5CBC8AE2B}"/>
              </a:ext>
            </a:extLst>
          </p:cNvPr>
          <p:cNvSpPr/>
          <p:nvPr/>
        </p:nvSpPr>
        <p:spPr>
          <a:xfrm>
            <a:off x="2493819" y="5265289"/>
            <a:ext cx="3491346" cy="1237112"/>
          </a:xfrm>
          <a:prstGeom prst="wedgeEllipseCallout">
            <a:avLst>
              <a:gd name="adj1" fmla="val 63077"/>
              <a:gd name="adj2" fmla="val -51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Recommendation made during the 2022 RC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094A8-C7DB-3837-4A56-21F51B383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97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04A5F-5DD5-0B3E-443A-D0B49B27B5DF}"/>
              </a:ext>
            </a:extLst>
          </p:cNvPr>
          <p:cNvSpPr txBox="1"/>
          <p:nvPr/>
        </p:nvSpPr>
        <p:spPr>
          <a:xfrm>
            <a:off x="1190071" y="2054557"/>
            <a:ext cx="9811858" cy="1754326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What do your customers have as minimum requirements: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Compliance with legal requirements, compliance with SQAS defined requirements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Uniformity and traceability to standard requirements, in compliance with GLEC</a:t>
            </a:r>
            <a:br>
              <a:rPr lang="nl-NL" dirty="0"/>
            </a:b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94482-8B38-F978-3852-455F0C5ABA18}"/>
              </a:ext>
            </a:extLst>
          </p:cNvPr>
          <p:cNvSpPr txBox="1"/>
          <p:nvPr/>
        </p:nvSpPr>
        <p:spPr>
          <a:xfrm>
            <a:off x="1190071" y="4845282"/>
            <a:ext cx="9811858" cy="1477328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What your system should produce as a minimum: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See above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Emission totals per order, per customer, in total for your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0F163-C8E2-2F43-89FC-38FF5C82E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43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04A5F-5DD5-0B3E-443A-D0B49B27B5DF}"/>
              </a:ext>
            </a:extLst>
          </p:cNvPr>
          <p:cNvSpPr txBox="1"/>
          <p:nvPr/>
        </p:nvSpPr>
        <p:spPr>
          <a:xfrm>
            <a:off x="1190071" y="2782212"/>
            <a:ext cx="9811858" cy="1477328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Please remember that your carbon footprint does not only exist of tonkilometers x emission factor, you must also link your data to: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Empty kilometers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Extra kilometers for tank cleaning, maintenance and repairs, personal driver kilometers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A7FFF-5CC9-DDCD-AED9-47AD66FF5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81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3F63-A532-C9FC-849E-58807E6D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2475"/>
          </a:xfrm>
        </p:spPr>
        <p:txBody>
          <a:bodyPr wrap="square" anchor="t">
            <a:normAutofit fontScale="90000"/>
          </a:bodyPr>
          <a:lstStyle/>
          <a:p>
            <a:r>
              <a:rPr lang="en-GB" dirty="0"/>
              <a:t>CO2 Footprint – Customer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B24E-C087-24E1-54BD-2257E56E2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69199"/>
            <a:ext cx="355564" cy="237600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D32BAE6A-B452-4007-8177-56DD051636F9}" type="slidenum">
              <a:rPr lang="en-GB" noProof="1" smtClean="0"/>
              <a:pPr>
                <a:spcAft>
                  <a:spcPts val="600"/>
                </a:spcAft>
              </a:pPr>
              <a:t>16</a:t>
            </a:fld>
            <a:endParaRPr lang="en-GB" noProof="1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032CE9-84F9-771B-73B0-E7FF056D467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97859"/>
              </p:ext>
            </p:extLst>
          </p:nvPr>
        </p:nvGraphicFramePr>
        <p:xfrm>
          <a:off x="508000" y="1528763"/>
          <a:ext cx="11171238" cy="48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4208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02316-73C1-8261-A982-08F5D99C3A9A}"/>
              </a:ext>
            </a:extLst>
          </p:cNvPr>
          <p:cNvSpPr txBox="1"/>
          <p:nvPr/>
        </p:nvSpPr>
        <p:spPr>
          <a:xfrm>
            <a:off x="3048000" y="241564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FAQ’s and Questions from the participants: our panel</a:t>
            </a:r>
          </a:p>
          <a:p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	Michael Vetter (Bertschi)</a:t>
            </a:r>
          </a:p>
          <a:p>
            <a:br>
              <a:rPr lang="nl-NL" sz="1800" dirty="0"/>
            </a:br>
            <a:r>
              <a:rPr lang="nl-NL" sz="1800" dirty="0"/>
              <a:t>						Bernhard Haidacher (LKW Walter)</a:t>
            </a:r>
          </a:p>
          <a:p>
            <a:br>
              <a:rPr lang="nl-NL" sz="1800" dirty="0"/>
            </a:br>
            <a:r>
              <a:rPr lang="nl-NL" sz="1800" dirty="0"/>
              <a:t>						Luke van de Bunt (Den Hartogh)</a:t>
            </a:r>
          </a:p>
          <a:p>
            <a:endParaRPr lang="nl-NL" sz="1800" dirty="0"/>
          </a:p>
          <a:p>
            <a:endParaRPr lang="nl-NL" dirty="0"/>
          </a:p>
          <a:p>
            <a:r>
              <a:rPr lang="nl-NL" sz="1800" dirty="0"/>
              <a:t>	Evert de Jong (ECTA), moderator</a:t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1026" name="Picture 2" descr="Luke van de Bunt">
            <a:extLst>
              <a:ext uri="{FF2B5EF4-FFF2-40B4-BE49-F238E27FC236}">
                <a16:creationId xmlns:a16="http://schemas.microsoft.com/office/drawing/2014/main" id="{4B0450FE-9385-55A4-956C-3AFD2632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86" y="4512364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nhard Haidacher">
            <a:extLst>
              <a:ext uri="{FF2B5EF4-FFF2-40B4-BE49-F238E27FC236}">
                <a16:creationId xmlns:a16="http://schemas.microsoft.com/office/drawing/2014/main" id="{EB5F2588-0D89-3A75-4F0D-3BF27E0C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52" y="3673753"/>
            <a:ext cx="1171574" cy="11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hael Vetter">
            <a:extLst>
              <a:ext uri="{FF2B5EF4-FFF2-40B4-BE49-F238E27FC236}">
                <a16:creationId xmlns:a16="http://schemas.microsoft.com/office/drawing/2014/main" id="{D179BEB0-AF3A-6AF6-8CC4-D8D702D3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86" y="2843212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ert De Jong">
            <a:extLst>
              <a:ext uri="{FF2B5EF4-FFF2-40B4-BE49-F238E27FC236}">
                <a16:creationId xmlns:a16="http://schemas.microsoft.com/office/drawing/2014/main" id="{87B3CDD8-7C7B-FC3E-79CC-42641A1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52" y="5223811"/>
            <a:ext cx="1162154" cy="1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0E5D6-24AE-660E-CD3A-3CA5B30D0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47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02316-73C1-8261-A982-08F5D99C3A9A}"/>
              </a:ext>
            </a:extLst>
          </p:cNvPr>
          <p:cNvSpPr txBox="1"/>
          <p:nvPr/>
        </p:nvSpPr>
        <p:spPr>
          <a:xfrm>
            <a:off x="2586789" y="2141260"/>
            <a:ext cx="771224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Thanks for your participation in this webinar.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May I also bring to your attention:</a:t>
            </a:r>
          </a:p>
          <a:p>
            <a:endParaRPr lang="nl-NL" sz="2800" dirty="0"/>
          </a:p>
          <a:p>
            <a:r>
              <a:rPr lang="nl-NL" sz="2800" dirty="0"/>
              <a:t>Please share your remaining questions also at our </a:t>
            </a:r>
            <a:br>
              <a:rPr lang="nl-NL" sz="2800" dirty="0"/>
            </a:br>
            <a:r>
              <a:rPr lang="nl-NL" sz="2800" dirty="0"/>
              <a:t>	ZERO EMISSION KNOWLEDGE PLATFORM</a:t>
            </a:r>
          </a:p>
          <a:p>
            <a:r>
              <a:rPr lang="nl-NL" sz="2800" dirty="0"/>
              <a:t>			</a:t>
            </a:r>
            <a:r>
              <a:rPr lang="nl-NL" sz="4400" b="1" dirty="0">
                <a:solidFill>
                  <a:srgbClr val="FF0000"/>
                </a:solidFill>
              </a:rPr>
              <a:t>FORUM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46D916A8-39F5-FF3D-A6E5-720C244B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77" y="2141260"/>
            <a:ext cx="2371678" cy="23716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9392F-CD4C-5D1C-BA1D-FAFDE9DAF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4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CB46A-E703-77E3-993C-E1165E55A922}"/>
              </a:ext>
            </a:extLst>
          </p:cNvPr>
          <p:cNvSpPr txBox="1"/>
          <p:nvPr/>
        </p:nvSpPr>
        <p:spPr>
          <a:xfrm>
            <a:off x="1971675" y="3007479"/>
            <a:ext cx="9620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/>
              <a:t>Meeting rules</a:t>
            </a:r>
          </a:p>
          <a:p>
            <a:endParaRPr lang="nl-NL" sz="1800" dirty="0"/>
          </a:p>
          <a:p>
            <a:pPr marL="342900" indent="-342900">
              <a:buAutoNum type="arabicPeriod"/>
            </a:pPr>
            <a:r>
              <a:rPr lang="nl-NL" dirty="0"/>
              <a:t>Do’s and dont’s – no commercial contents, reminder of EU Competition Law requirements</a:t>
            </a:r>
            <a:br>
              <a:rPr lang="nl-NL" dirty="0"/>
            </a:b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Because of the high number of participants, we request all (except for the speakers / panel members) to communicate via the chatbox of the meeting.</a:t>
            </a:r>
            <a:br>
              <a:rPr lang="nl-NL" dirty="0"/>
            </a:b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Please all mute your microphones and block your cameras to facilitate a smooth meeting and ensure the best connectivity during the meeting.</a:t>
            </a:r>
          </a:p>
          <a:p>
            <a:pPr marL="342900" indent="-342900">
              <a:buAutoNum type="arabicPeriod"/>
            </a:pPr>
            <a:endParaRPr lang="nl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0C2E0-0B84-5731-E1FA-68507C8AA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70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734880F-B493-45D8-89DC-F5A3ED5F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684148"/>
            <a:ext cx="7668344" cy="1323439"/>
          </a:xfrm>
        </p:spPr>
        <p:txBody>
          <a:bodyPr/>
          <a:lstStyle/>
          <a:p>
            <a:pPr algn="ctr"/>
            <a:r>
              <a:rPr lang="nl-BE" dirty="0"/>
              <a:t>Zero emission knowledge platform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7D41E-E750-43F2-89B3-A1490925DF2B}"/>
              </a:ext>
            </a:extLst>
          </p:cNvPr>
          <p:cNvSpPr txBox="1"/>
          <p:nvPr/>
        </p:nvSpPr>
        <p:spPr>
          <a:xfrm>
            <a:off x="544488" y="3229769"/>
            <a:ext cx="11103024" cy="3293209"/>
          </a:xfrm>
          <a:prstGeom prst="rect">
            <a:avLst/>
          </a:prstGeom>
          <a:noFill/>
          <a:ln w="19050">
            <a:solidFill>
              <a:srgbClr val="19ACD8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600" dirty="0"/>
              <a:t>Webinar Plan 2023: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457200" indent="-457200">
              <a:buAutoNum type="arabicPeriod"/>
            </a:pPr>
            <a:r>
              <a:rPr lang="de-AT" sz="1600" b="1" dirty="0"/>
              <a:t>09.03.2023</a:t>
            </a:r>
            <a:r>
              <a:rPr lang="de-AT" sz="1600" dirty="0"/>
              <a:t> </a:t>
            </a:r>
            <a:r>
              <a:rPr lang="en-GB" sz="1600" dirty="0"/>
              <a:t>HOW TO BEST IMPLEMENT A CO2 EMISSION CALCULATION TOOL?</a:t>
            </a:r>
            <a:br>
              <a:rPr lang="en-GB" sz="1600" dirty="0"/>
            </a:br>
            <a:r>
              <a:rPr lang="en-GB" sz="1600" dirty="0"/>
              <a:t>(presented by ECTA/</a:t>
            </a:r>
            <a:r>
              <a:rPr lang="en-GB" sz="1600" dirty="0" err="1"/>
              <a:t>EdJ</a:t>
            </a:r>
            <a:r>
              <a:rPr lang="en-GB" sz="1600" dirty="0"/>
              <a:t> with panel members Bertschi, Den Hartogh, LKW Walter and with Guest Speaker of </a:t>
            </a:r>
            <a:r>
              <a:rPr lang="en-GB" sz="1600" dirty="0" err="1"/>
              <a:t>Chem.Prod</a:t>
            </a:r>
            <a:r>
              <a:rPr lang="en-GB" sz="1600" dirty="0"/>
              <a:t>.)</a:t>
            </a:r>
            <a:br>
              <a:rPr lang="en-GB" sz="1600" dirty="0"/>
            </a:br>
            <a:endParaRPr lang="en-GB" sz="1600" dirty="0"/>
          </a:p>
          <a:p>
            <a:pPr marL="457200" indent="-457200">
              <a:buAutoNum type="arabicPeriod"/>
            </a:pPr>
            <a:r>
              <a:rPr lang="en-GB" sz="1600" b="1" dirty="0"/>
              <a:t>xx.06.2023</a:t>
            </a:r>
            <a:r>
              <a:rPr lang="en-GB" sz="1600" dirty="0"/>
              <a:t> How to prepare as carrier for the green deal directive xxx that becomes applicable in transport on xxx?</a:t>
            </a:r>
            <a:br>
              <a:rPr lang="en-GB" sz="1600" dirty="0"/>
            </a:br>
            <a:r>
              <a:rPr lang="en-GB" sz="1600" dirty="0"/>
              <a:t>(presented by Talke)</a:t>
            </a:r>
            <a:br>
              <a:rPr lang="en-GB" sz="1600" dirty="0"/>
            </a:br>
            <a:endParaRPr lang="en-GB" sz="1600" dirty="0"/>
          </a:p>
          <a:p>
            <a:pPr marL="342900" indent="-342900" algn="l">
              <a:buAutoNum type="arabicPeriod" startAt="3"/>
            </a:pPr>
            <a:r>
              <a:rPr lang="en-GB" sz="1600" b="1" dirty="0"/>
              <a:t>12.10.2023 </a:t>
            </a:r>
            <a:r>
              <a:rPr lang="en-GB" sz="1600" dirty="0"/>
              <a:t>(presenters to be defined) </a:t>
            </a:r>
            <a:br>
              <a:rPr lang="en-GB" sz="1600" dirty="0"/>
            </a:br>
            <a:r>
              <a:rPr lang="en-GB" sz="1600" dirty="0"/>
              <a:t>            	</a:t>
            </a:r>
            <a:r>
              <a:rPr lang="en-GB" sz="1600" b="1" dirty="0"/>
              <a:t>A.</a:t>
            </a:r>
            <a:r>
              <a:rPr lang="en-GB" sz="1600" dirty="0"/>
              <a:t> </a:t>
            </a:r>
            <a:r>
              <a:rPr lang="en-GB" sz="1600" dirty="0">
                <a:sym typeface="Wingdings" panose="05000000000000000000" pitchFamily="2" charset="2"/>
              </a:rPr>
              <a:t>Basic cleaning and warehousing emission calculation </a:t>
            </a:r>
            <a:r>
              <a:rPr lang="en-GB" sz="1600" b="1" dirty="0">
                <a:sym typeface="Wingdings" panose="05000000000000000000" pitchFamily="2" charset="2"/>
              </a:rPr>
              <a:t>OR</a:t>
            </a:r>
            <a:br>
              <a:rPr lang="en-GB" sz="1600" b="1" dirty="0">
                <a:sym typeface="Wingdings" panose="05000000000000000000" pitchFamily="2" charset="2"/>
              </a:rPr>
            </a:br>
            <a:r>
              <a:rPr lang="en-GB" sz="1600" b="1" dirty="0">
                <a:sym typeface="Wingdings" panose="05000000000000000000" pitchFamily="2" charset="2"/>
              </a:rPr>
              <a:t>	B.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How to get initiatives in action and how to improve? “Getting emissions down” </a:t>
            </a:r>
            <a:r>
              <a:rPr lang="en-GB" sz="1600" b="1" dirty="0">
                <a:sym typeface="Wingdings" panose="05000000000000000000" pitchFamily="2" charset="2"/>
              </a:rPr>
              <a:t>OR</a:t>
            </a:r>
            <a:br>
              <a:rPr lang="en-GB" sz="1600" b="1" dirty="0">
                <a:sym typeface="Wingdings" panose="05000000000000000000" pitchFamily="2" charset="2"/>
              </a:rPr>
            </a:br>
            <a:r>
              <a:rPr lang="en-GB" sz="1600" b="1" dirty="0">
                <a:sym typeface="Wingdings" panose="05000000000000000000" pitchFamily="2" charset="2"/>
              </a:rPr>
              <a:t>	C. </a:t>
            </a:r>
            <a:r>
              <a:rPr lang="en-GB" sz="1600" dirty="0"/>
              <a:t>Panel about intermodal shifts experts (chemical industry)</a:t>
            </a:r>
            <a:br>
              <a:rPr lang="en-GB" sz="1600" dirty="0"/>
            </a:br>
            <a:r>
              <a:rPr lang="en-GB" sz="1600" i="1" dirty="0">
                <a:solidFill>
                  <a:srgbClr val="0070C0"/>
                </a:solidFill>
              </a:rPr>
              <a:t>Your Choice</a:t>
            </a:r>
            <a:endParaRPr lang="nl-NL" sz="1600" i="1" dirty="0">
              <a:solidFill>
                <a:srgbClr val="0070C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85280AE-99AF-8B10-8020-CC172179D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4822"/>
            <a:ext cx="3096344" cy="30963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B08667-78C0-0ACD-41C5-538F063F0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75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1CEDD9-175A-7972-0C74-CA1B02B0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333780"/>
            <a:ext cx="2190439" cy="21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6756F6-162E-F186-FEC5-8072F9F4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333780"/>
            <a:ext cx="1925760" cy="19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MMA | Kwasten kopen? Blokkwast en kwastenset">
            <a:extLst>
              <a:ext uri="{FF2B5EF4-FFF2-40B4-BE49-F238E27FC236}">
                <a16:creationId xmlns:a16="http://schemas.microsoft.com/office/drawing/2014/main" id="{A0DE52EC-70A2-1629-B789-89773556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333780"/>
            <a:ext cx="1925760" cy="19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ébéo set penselen synthetisch haar 4 penselen">
            <a:extLst>
              <a:ext uri="{FF2B5EF4-FFF2-40B4-BE49-F238E27FC236}">
                <a16:creationId xmlns:a16="http://schemas.microsoft.com/office/drawing/2014/main" id="{1390F482-45E9-65D0-5C4E-3A29AD6D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60" y="22250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neliner zwart | Winsor &amp; newton">
            <a:extLst>
              <a:ext uri="{FF2B5EF4-FFF2-40B4-BE49-F238E27FC236}">
                <a16:creationId xmlns:a16="http://schemas.microsoft.com/office/drawing/2014/main" id="{6DD88C95-9FFD-B5EB-7A55-99097355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41" y="1431636"/>
            <a:ext cx="2016969" cy="36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9DE5410-B423-66B3-03A3-AA96D1B8B7B4}"/>
              </a:ext>
            </a:extLst>
          </p:cNvPr>
          <p:cNvSpPr/>
          <p:nvPr/>
        </p:nvSpPr>
        <p:spPr>
          <a:xfrm>
            <a:off x="619125" y="5412509"/>
            <a:ext cx="11295585" cy="1146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2000 ..................................................................................................................... 2030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F6694-0AFA-920E-3640-6D89198C1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21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3A691-F226-FC5F-B1B8-C02AAC055709}"/>
              </a:ext>
            </a:extLst>
          </p:cNvPr>
          <p:cNvSpPr txBox="1"/>
          <p:nvPr/>
        </p:nvSpPr>
        <p:spPr>
          <a:xfrm>
            <a:off x="1190336" y="1876538"/>
            <a:ext cx="5643418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2011 Prof. Alan McKinnon – Cefic/ECTA </a:t>
            </a:r>
            <a:br>
              <a:rPr lang="nl-NL" sz="2000" dirty="0"/>
            </a:br>
            <a:r>
              <a:rPr lang="nl-NL" sz="2000" dirty="0"/>
              <a:t>         	Guidelines Emission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2012 ECTA RC KPI Form, </a:t>
            </a:r>
            <a:br>
              <a:rPr lang="nl-NL" sz="2000" dirty="0"/>
            </a:br>
            <a:r>
              <a:rPr lang="nl-NL" sz="2000" dirty="0"/>
              <a:t>	including excel emission calculation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2021 GLEC Module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2022 SQAS Chapter 9 TS/TC/WH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2022 ECTA KPI Form for 2021 data reporting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</a:rPr>
              <a:t>2023 ISO 14083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</a:rPr>
              <a:t>2023 EU DIRECTIVE ‘COUNT EMISSIONS EU’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2023 CEFIC/ECTA BEST PRACTICE GUIDELINE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A8DD7-3638-1DFC-B53F-AFA8878D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66" y="3293233"/>
            <a:ext cx="3010320" cy="2915057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B6E8E1-A960-81C1-B027-669976A3FD2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096000" y="4750762"/>
            <a:ext cx="2341166" cy="706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E09FB-AC3C-47CA-6FCB-C1807A890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46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Webinar emission calculation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3A691-F226-FC5F-B1B8-C02AAC055709}"/>
              </a:ext>
            </a:extLst>
          </p:cNvPr>
          <p:cNvSpPr txBox="1"/>
          <p:nvPr/>
        </p:nvSpPr>
        <p:spPr>
          <a:xfrm>
            <a:off x="771235" y="2161309"/>
            <a:ext cx="798224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2020 RC Workshop presentation EcoTransit	Christian Kollenberg</a:t>
            </a:r>
            <a:br>
              <a:rPr lang="nl-NL" sz="2000" dirty="0"/>
            </a:br>
            <a:r>
              <a:rPr lang="nl-NL" sz="2000" dirty="0"/>
              <a:t>with practical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2020 RC Workshop presentation SFC		Folkert Bloembergen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2021 RC Workshop presentation* BERTSCHI	Michael Vetter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2021 RC Workshop presentation* LKW WALTER 	Bernhard Haidacher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2022 RC Workshop presentation* HOYER		Thies Grage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* included in the ECTA Platform library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CE4F6-E988-A497-B768-2C4DC4675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09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2020 SFC presentation cuts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6703B-2BC5-F44C-9058-49DFE7F8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44" y="1555057"/>
            <a:ext cx="8426231" cy="53029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FC5B7-E22C-4C55-B373-1329ABDE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39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2020 SFC presentation cuts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3829D-E5FB-64D5-976F-4E3A1CB3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46" y="1521488"/>
            <a:ext cx="8426230" cy="533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778B8-23D5-77D1-139F-7B9D5DD8E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87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A08-D140-417F-82D9-1A97056A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45" y="527730"/>
            <a:ext cx="8426230" cy="646331"/>
          </a:xfrm>
        </p:spPr>
        <p:txBody>
          <a:bodyPr/>
          <a:lstStyle/>
          <a:p>
            <a:r>
              <a:rPr lang="nl-BE" dirty="0"/>
              <a:t>2020 ecotransit presentation cuts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52D07-75D2-3C8A-E9E6-89406ABC3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09" y="4259540"/>
            <a:ext cx="9889099" cy="142439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630C5-8809-1BC4-64E6-0189160E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73" y="1257987"/>
            <a:ext cx="9810602" cy="56000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925FE-D11E-090D-06BD-CFB54C632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6ADC1-E432-41DA-8E6B-F187E343A21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60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805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ShellBold</vt:lpstr>
      <vt:lpstr>ShellMedium</vt:lpstr>
      <vt:lpstr>Wingdings</vt:lpstr>
      <vt:lpstr>Office Theme</vt:lpstr>
      <vt:lpstr>Webinar emission calculation</vt:lpstr>
      <vt:lpstr>Webinar emission calculation</vt:lpstr>
      <vt:lpstr>Zero emission knowledge platform</vt:lpstr>
      <vt:lpstr>Webinar emission calculation</vt:lpstr>
      <vt:lpstr>Webinar emission calculation</vt:lpstr>
      <vt:lpstr>Webinar emission calculation</vt:lpstr>
      <vt:lpstr>2020 SFC presentation cuts</vt:lpstr>
      <vt:lpstr>2020 SFC presentation cuts</vt:lpstr>
      <vt:lpstr>2020 ecotransit presentation cuts</vt:lpstr>
      <vt:lpstr>2020 ecotransit presentation cuts</vt:lpstr>
      <vt:lpstr>2020 ecotransit presentation cuts</vt:lpstr>
      <vt:lpstr>Webinar emission calculation</vt:lpstr>
      <vt:lpstr>Webinar emission calculation</vt:lpstr>
      <vt:lpstr>Webinar emission calculation</vt:lpstr>
      <vt:lpstr>Webinar emission calculation</vt:lpstr>
      <vt:lpstr>CO2 Footprint – Customer perspective</vt:lpstr>
      <vt:lpstr>Webinar emission calculation</vt:lpstr>
      <vt:lpstr>Webinar emission calculation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ITCO addendum on Pfas</dc:title>
  <dc:creator>Evert de Jong</dc:creator>
  <cp:lastModifiedBy>Evert de Jong</cp:lastModifiedBy>
  <cp:revision>7</cp:revision>
  <dcterms:created xsi:type="dcterms:W3CDTF">2023-03-01T18:45:25Z</dcterms:created>
  <dcterms:modified xsi:type="dcterms:W3CDTF">2023-03-08T15:59:06Z</dcterms:modified>
</cp:coreProperties>
</file>